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7" r:id="rId2"/>
    <p:sldId id="259" r:id="rId3"/>
    <p:sldId id="266" r:id="rId4"/>
    <p:sldId id="258" r:id="rId5"/>
    <p:sldId id="262" r:id="rId6"/>
    <p:sldId id="263" r:id="rId7"/>
  </p:sldIdLst>
  <p:sldSz cx="9829800" cy="77724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15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ography History Spo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346586"/>
            <a:ext cx="9829800" cy="637263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782E52-8382-48C0-B127-4EB16FB5D9FB}"/>
              </a:ext>
            </a:extLst>
          </p:cNvPr>
          <p:cNvSpPr txBox="1"/>
          <p:nvPr userDrawn="1"/>
        </p:nvSpPr>
        <p:spPr>
          <a:xfrm>
            <a:off x="0" y="6719219"/>
            <a:ext cx="9829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kern="1200" dirty="0">
                <a:solidFill>
                  <a:srgbClr val="335BA3"/>
                </a:solidFill>
                <a:effectLst/>
                <a:latin typeface="+mn-lt"/>
                <a:ea typeface="+mn-ea"/>
                <a:cs typeface="+mn-cs"/>
              </a:rPr>
              <a:t>*Bonus Question on Facebook &amp; Instagram*</a:t>
            </a:r>
            <a:endParaRPr lang="en-US" sz="1400" b="1" kern="1200" dirty="0">
              <a:solidFill>
                <a:srgbClr val="335BA3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9BD906-7EE3-4FAE-BD8F-59E4B1FC0B9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0" y="7026996"/>
            <a:ext cx="9829800" cy="745404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11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1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079" y="518160"/>
            <a:ext cx="3170366" cy="1813560"/>
          </a:xfrm>
        </p:spPr>
        <p:txBody>
          <a:bodyPr anchor="b"/>
          <a:lstStyle>
            <a:lvl1pPr>
              <a:defRPr sz="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8945" y="1119083"/>
            <a:ext cx="4976336" cy="5523442"/>
          </a:xfrm>
        </p:spPr>
        <p:txBody>
          <a:bodyPr/>
          <a:lstStyle>
            <a:lvl1pPr>
              <a:defRPr sz="3440"/>
            </a:lvl1pPr>
            <a:lvl2pPr>
              <a:defRPr sz="3010"/>
            </a:lvl2pPr>
            <a:lvl3pPr>
              <a:defRPr sz="2580"/>
            </a:lvl3pPr>
            <a:lvl4pPr>
              <a:defRPr sz="2150"/>
            </a:lvl4pPr>
            <a:lvl5pPr>
              <a:defRPr sz="2150"/>
            </a:lvl5pPr>
            <a:lvl6pPr>
              <a:defRPr sz="2150"/>
            </a:lvl6pPr>
            <a:lvl7pPr>
              <a:defRPr sz="2150"/>
            </a:lvl7pPr>
            <a:lvl8pPr>
              <a:defRPr sz="2150"/>
            </a:lvl8pPr>
            <a:lvl9pPr>
              <a:defRPr sz="21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079" y="2331720"/>
            <a:ext cx="3170366" cy="4319800"/>
          </a:xfrm>
        </p:spPr>
        <p:txBody>
          <a:bodyPr/>
          <a:lstStyle>
            <a:lvl1pPr marL="0" indent="0">
              <a:buNone/>
              <a:defRPr sz="1720"/>
            </a:lvl1pPr>
            <a:lvl2pPr marL="491490" indent="0">
              <a:buNone/>
              <a:defRPr sz="1505"/>
            </a:lvl2pPr>
            <a:lvl3pPr marL="982980" indent="0">
              <a:buNone/>
              <a:defRPr sz="1290"/>
            </a:lvl3pPr>
            <a:lvl4pPr marL="1474470" indent="0">
              <a:buNone/>
              <a:defRPr sz="1075"/>
            </a:lvl4pPr>
            <a:lvl5pPr marL="1965960" indent="0">
              <a:buNone/>
              <a:defRPr sz="1075"/>
            </a:lvl5pPr>
            <a:lvl6pPr marL="2457450" indent="0">
              <a:buNone/>
              <a:defRPr sz="1075"/>
            </a:lvl6pPr>
            <a:lvl7pPr marL="2948940" indent="0">
              <a:buNone/>
              <a:defRPr sz="1075"/>
            </a:lvl7pPr>
            <a:lvl8pPr marL="3440430" indent="0">
              <a:buNone/>
              <a:defRPr sz="1075"/>
            </a:lvl8pPr>
            <a:lvl9pPr marL="3931920" indent="0">
              <a:buNone/>
              <a:defRPr sz="10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67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079" y="518160"/>
            <a:ext cx="3170366" cy="1813560"/>
          </a:xfrm>
        </p:spPr>
        <p:txBody>
          <a:bodyPr anchor="b"/>
          <a:lstStyle>
            <a:lvl1pPr>
              <a:defRPr sz="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78945" y="1119083"/>
            <a:ext cx="4976336" cy="5523442"/>
          </a:xfrm>
        </p:spPr>
        <p:txBody>
          <a:bodyPr anchor="t"/>
          <a:lstStyle>
            <a:lvl1pPr marL="0" indent="0">
              <a:buNone/>
              <a:defRPr sz="3440"/>
            </a:lvl1pPr>
            <a:lvl2pPr marL="491490" indent="0">
              <a:buNone/>
              <a:defRPr sz="3010"/>
            </a:lvl2pPr>
            <a:lvl3pPr marL="982980" indent="0">
              <a:buNone/>
              <a:defRPr sz="2580"/>
            </a:lvl3pPr>
            <a:lvl4pPr marL="1474470" indent="0">
              <a:buNone/>
              <a:defRPr sz="2150"/>
            </a:lvl4pPr>
            <a:lvl5pPr marL="1965960" indent="0">
              <a:buNone/>
              <a:defRPr sz="2150"/>
            </a:lvl5pPr>
            <a:lvl6pPr marL="2457450" indent="0">
              <a:buNone/>
              <a:defRPr sz="2150"/>
            </a:lvl6pPr>
            <a:lvl7pPr marL="2948940" indent="0">
              <a:buNone/>
              <a:defRPr sz="2150"/>
            </a:lvl7pPr>
            <a:lvl8pPr marL="3440430" indent="0">
              <a:buNone/>
              <a:defRPr sz="2150"/>
            </a:lvl8pPr>
            <a:lvl9pPr marL="3931920" indent="0">
              <a:buNone/>
              <a:defRPr sz="21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079" y="2331720"/>
            <a:ext cx="3170366" cy="4319800"/>
          </a:xfrm>
        </p:spPr>
        <p:txBody>
          <a:bodyPr/>
          <a:lstStyle>
            <a:lvl1pPr marL="0" indent="0">
              <a:buNone/>
              <a:defRPr sz="1720"/>
            </a:lvl1pPr>
            <a:lvl2pPr marL="491490" indent="0">
              <a:buNone/>
              <a:defRPr sz="1505"/>
            </a:lvl2pPr>
            <a:lvl3pPr marL="982980" indent="0">
              <a:buNone/>
              <a:defRPr sz="1290"/>
            </a:lvl3pPr>
            <a:lvl4pPr marL="1474470" indent="0">
              <a:buNone/>
              <a:defRPr sz="1075"/>
            </a:lvl4pPr>
            <a:lvl5pPr marL="1965960" indent="0">
              <a:buNone/>
              <a:defRPr sz="1075"/>
            </a:lvl5pPr>
            <a:lvl6pPr marL="2457450" indent="0">
              <a:buNone/>
              <a:defRPr sz="1075"/>
            </a:lvl6pPr>
            <a:lvl7pPr marL="2948940" indent="0">
              <a:buNone/>
              <a:defRPr sz="1075"/>
            </a:lvl7pPr>
            <a:lvl8pPr marL="3440430" indent="0">
              <a:buNone/>
              <a:defRPr sz="1075"/>
            </a:lvl8pPr>
            <a:lvl9pPr marL="3931920" indent="0">
              <a:buNone/>
              <a:defRPr sz="10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47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59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34451" y="413808"/>
            <a:ext cx="2119551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5799" y="413808"/>
            <a:ext cx="6235779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3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CCED014-3E33-4C68-B81C-4CF6D230161E}"/>
              </a:ext>
            </a:extLst>
          </p:cNvPr>
          <p:cNvSpPr txBox="1"/>
          <p:nvPr userDrawn="1"/>
        </p:nvSpPr>
        <p:spPr>
          <a:xfrm>
            <a:off x="3595680" y="2"/>
            <a:ext cx="263694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rgbClr val="669E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WRIK Entertainment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3395402-ED67-40D4-81C5-F37D5C9B93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620177"/>
            <a:ext cx="9816208" cy="300764"/>
          </a:xfrm>
        </p:spPr>
        <p:txBody>
          <a:bodyPr>
            <a:noAutofit/>
          </a:bodyPr>
          <a:lstStyle>
            <a:lvl1pPr algn="ctr">
              <a:defRPr sz="1400" b="1" u="sng">
                <a:solidFill>
                  <a:srgbClr val="4472C4"/>
                </a:solidFill>
              </a:defRPr>
            </a:lvl1pPr>
          </a:lstStyle>
          <a:p>
            <a:r>
              <a:rPr lang="en-US" dirty="0"/>
              <a:t>Name Artist &amp;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9D5EC48-2FF9-4450-8427-4BBDD3843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31046" y="407404"/>
            <a:ext cx="2967712" cy="184328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i="1"/>
            </a:lvl1pPr>
          </a:lstStyle>
          <a:p>
            <a:pPr lvl="0"/>
            <a:r>
              <a:rPr lang="en-US" dirty="0"/>
              <a:t>Game 001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8747823-AC2C-4DE2-8BDC-826AF04F1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48032"/>
            <a:ext cx="9829800" cy="57690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31208EE-BE48-4902-B54D-10F85E3A6D2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0" y="7017054"/>
            <a:ext cx="9829800" cy="75534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71683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E4F231-230E-4B1A-B59A-7B1853BC77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76" y="648514"/>
            <a:ext cx="7032743" cy="329484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2pPr marL="433695" indent="0" algn="ctr">
              <a:buNone/>
              <a:defRPr/>
            </a:lvl2pPr>
            <a:lvl3pPr marL="867391" indent="0" algn="ctr">
              <a:buNone/>
              <a:defRPr/>
            </a:lvl3pPr>
            <a:lvl4pPr marL="1301086" indent="0" algn="ctr">
              <a:buNone/>
              <a:defRPr/>
            </a:lvl4pPr>
            <a:lvl5pPr marL="1734782" indent="0" algn="ctr">
              <a:buNone/>
              <a:defRPr/>
            </a:lvl5pPr>
          </a:lstStyle>
          <a:p>
            <a:pPr lvl="0"/>
            <a:r>
              <a:rPr lang="en-US" dirty="0"/>
              <a:t>Instructions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8A42A9-A1E6-4E14-B663-071C2F215D1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3255" y="968633"/>
            <a:ext cx="2040496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A2455-CA0B-4BF6-9A3E-C9D1E7BA6BFE}"/>
              </a:ext>
            </a:extLst>
          </p:cNvPr>
          <p:cNvSpPr txBox="1"/>
          <p:nvPr userDrawn="1"/>
        </p:nvSpPr>
        <p:spPr>
          <a:xfrm>
            <a:off x="166462" y="1256085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1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82ED77-9AEE-4AF4-9225-719E8BF61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595" y="319029"/>
            <a:ext cx="6986664" cy="346586"/>
          </a:xfrm>
        </p:spPr>
        <p:txBody>
          <a:bodyPr>
            <a:noAutofit/>
          </a:bodyPr>
          <a:lstStyle>
            <a:lvl1pPr>
              <a:defRPr sz="2150" u="none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6319F8C-DDE5-4FF2-85ED-9D7C07666238}"/>
              </a:ext>
            </a:extLst>
          </p:cNvPr>
          <p:cNvCxnSpPr/>
          <p:nvPr userDrawn="1"/>
        </p:nvCxnSpPr>
        <p:spPr>
          <a:xfrm>
            <a:off x="704384" y="3192997"/>
            <a:ext cx="16887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4D0E86D1-3869-43B9-A56E-C363C7B41C1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869422" y="968633"/>
            <a:ext cx="2040496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6C032D-BAE1-4C8E-B49E-4EFCDD5898FE}"/>
              </a:ext>
            </a:extLst>
          </p:cNvPr>
          <p:cNvSpPr txBox="1"/>
          <p:nvPr userDrawn="1"/>
        </p:nvSpPr>
        <p:spPr>
          <a:xfrm>
            <a:off x="2502629" y="1256085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2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D972EBB-72BE-4DDB-9F85-FC441F49746E}"/>
              </a:ext>
            </a:extLst>
          </p:cNvPr>
          <p:cNvCxnSpPr/>
          <p:nvPr userDrawn="1"/>
        </p:nvCxnSpPr>
        <p:spPr>
          <a:xfrm>
            <a:off x="3040551" y="3192997"/>
            <a:ext cx="16887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C9CEC311-9DFD-4DD4-8234-17C99B22759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257992" y="968633"/>
            <a:ext cx="2040496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C4D4B7-4DF7-4A73-A65C-A481C7C06A8A}"/>
              </a:ext>
            </a:extLst>
          </p:cNvPr>
          <p:cNvSpPr txBox="1"/>
          <p:nvPr userDrawn="1"/>
        </p:nvSpPr>
        <p:spPr>
          <a:xfrm>
            <a:off x="4891198" y="1256085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3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6F77DD-C914-4EE2-9B71-2AC7B7668035}"/>
              </a:ext>
            </a:extLst>
          </p:cNvPr>
          <p:cNvCxnSpPr/>
          <p:nvPr userDrawn="1"/>
        </p:nvCxnSpPr>
        <p:spPr>
          <a:xfrm>
            <a:off x="5429121" y="3192997"/>
            <a:ext cx="16887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637BDEB7-56A4-4228-AADC-4DCA2D03C5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622842" y="968633"/>
            <a:ext cx="2040496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565D76-F263-4D4A-8687-87A3B6586C3C}"/>
              </a:ext>
            </a:extLst>
          </p:cNvPr>
          <p:cNvSpPr txBox="1"/>
          <p:nvPr userDrawn="1"/>
        </p:nvSpPr>
        <p:spPr>
          <a:xfrm>
            <a:off x="7256048" y="1256085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4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2F79EF3-4BB3-4F52-B87F-ED351DEA51FA}"/>
              </a:ext>
            </a:extLst>
          </p:cNvPr>
          <p:cNvCxnSpPr/>
          <p:nvPr userDrawn="1"/>
        </p:nvCxnSpPr>
        <p:spPr>
          <a:xfrm>
            <a:off x="7798697" y="3192997"/>
            <a:ext cx="16887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9BEF9536-9525-4108-83BD-6B2627F11AD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11795" y="3256958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2956F94-AD4E-439A-BEF4-29E0A4DA3BE6}"/>
              </a:ext>
            </a:extLst>
          </p:cNvPr>
          <p:cNvSpPr txBox="1"/>
          <p:nvPr userDrawn="1"/>
        </p:nvSpPr>
        <p:spPr>
          <a:xfrm>
            <a:off x="-54997" y="3544410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5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0C14EC3-A48A-4AC2-87FA-C04F8D5E8994}"/>
              </a:ext>
            </a:extLst>
          </p:cNvPr>
          <p:cNvCxnSpPr>
            <a:cxnSpLocks/>
          </p:cNvCxnSpPr>
          <p:nvPr userDrawn="1"/>
        </p:nvCxnSpPr>
        <p:spPr>
          <a:xfrm flipV="1">
            <a:off x="337617" y="5458063"/>
            <a:ext cx="2924229" cy="40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B70CCA36-479C-45AA-BB14-E297606F9A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51562" y="3252942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82EDA3-B8AF-4C10-A768-57DBC09162F3}"/>
              </a:ext>
            </a:extLst>
          </p:cNvPr>
          <p:cNvSpPr txBox="1"/>
          <p:nvPr userDrawn="1"/>
        </p:nvSpPr>
        <p:spPr>
          <a:xfrm>
            <a:off x="3184770" y="3540394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6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D9A7E6E-C512-4500-9A5F-CCBA76DD0AB5}"/>
              </a:ext>
            </a:extLst>
          </p:cNvPr>
          <p:cNvCxnSpPr>
            <a:cxnSpLocks/>
          </p:cNvCxnSpPr>
          <p:nvPr userDrawn="1"/>
        </p:nvCxnSpPr>
        <p:spPr>
          <a:xfrm flipV="1">
            <a:off x="3551562" y="5458063"/>
            <a:ext cx="2947638" cy="111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Picture Placeholder 9">
            <a:extLst>
              <a:ext uri="{FF2B5EF4-FFF2-40B4-BE49-F238E27FC236}">
                <a16:creationId xmlns:a16="http://schemas.microsoft.com/office/drawing/2014/main" id="{9838B749-8689-480D-A958-688B3F6912D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771461" y="3248526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0A8D7CE-5ECC-401E-9D18-2760C12950AF}"/>
              </a:ext>
            </a:extLst>
          </p:cNvPr>
          <p:cNvSpPr txBox="1"/>
          <p:nvPr userDrawn="1"/>
        </p:nvSpPr>
        <p:spPr>
          <a:xfrm>
            <a:off x="6404668" y="3480449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7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8789725-EF7F-44E0-80A5-6836C1286885}"/>
              </a:ext>
            </a:extLst>
          </p:cNvPr>
          <p:cNvCxnSpPr>
            <a:cxnSpLocks/>
          </p:cNvCxnSpPr>
          <p:nvPr userDrawn="1"/>
        </p:nvCxnSpPr>
        <p:spPr>
          <a:xfrm>
            <a:off x="6778449" y="5469166"/>
            <a:ext cx="291724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045E35C4-36E9-41E7-A4B3-46B85432FA3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11795" y="5556176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F1DF8C-2122-4815-ADE9-E93BED303CD0}"/>
              </a:ext>
            </a:extLst>
          </p:cNvPr>
          <p:cNvSpPr txBox="1"/>
          <p:nvPr userDrawn="1"/>
        </p:nvSpPr>
        <p:spPr>
          <a:xfrm>
            <a:off x="-54998" y="5843628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8</a:t>
            </a:r>
          </a:p>
        </p:txBody>
      </p:sp>
      <p:sp>
        <p:nvSpPr>
          <p:cNvPr id="43" name="Picture Placeholder 9">
            <a:extLst>
              <a:ext uri="{FF2B5EF4-FFF2-40B4-BE49-F238E27FC236}">
                <a16:creationId xmlns:a16="http://schemas.microsoft.com/office/drawing/2014/main" id="{117A50C3-71E7-4B04-9731-A42842DA4C6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551561" y="5525336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B3C345-ABA0-4786-9670-30BEF6D232A9}"/>
              </a:ext>
            </a:extLst>
          </p:cNvPr>
          <p:cNvSpPr txBox="1"/>
          <p:nvPr userDrawn="1"/>
        </p:nvSpPr>
        <p:spPr>
          <a:xfrm>
            <a:off x="3184769" y="5812789"/>
            <a:ext cx="438519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9</a:t>
            </a:r>
          </a:p>
        </p:txBody>
      </p:sp>
      <p:sp>
        <p:nvSpPr>
          <p:cNvPr id="46" name="Picture Placeholder 9">
            <a:extLst>
              <a:ext uri="{FF2B5EF4-FFF2-40B4-BE49-F238E27FC236}">
                <a16:creationId xmlns:a16="http://schemas.microsoft.com/office/drawing/2014/main" id="{ED94756B-2D66-485F-9B93-1826ABF4920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771461" y="5537251"/>
            <a:ext cx="2924229" cy="19280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CCA62BD-0BD3-4B17-BF11-C823E65605DD}"/>
              </a:ext>
            </a:extLst>
          </p:cNvPr>
          <p:cNvSpPr txBox="1"/>
          <p:nvPr userDrawn="1"/>
        </p:nvSpPr>
        <p:spPr>
          <a:xfrm>
            <a:off x="6155211" y="5824703"/>
            <a:ext cx="687978" cy="353943"/>
          </a:xfrm>
          <a:prstGeom prst="rect">
            <a:avLst/>
          </a:prstGeom>
          <a:noFill/>
        </p:spPr>
        <p:txBody>
          <a:bodyPr wrap="square" tIns="0" rtlCol="0">
            <a:spAutoFit/>
          </a:bodyPr>
          <a:lstStyle/>
          <a:p>
            <a:pPr algn="r"/>
            <a:r>
              <a:rPr lang="en-US" sz="2000" dirty="0"/>
              <a:t>10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76C0A0D-E354-4E8C-B4A0-7ADF75E3E4CD}"/>
              </a:ext>
            </a:extLst>
          </p:cNvPr>
          <p:cNvSpPr/>
          <p:nvPr userDrawn="1"/>
        </p:nvSpPr>
        <p:spPr>
          <a:xfrm>
            <a:off x="278444" y="205722"/>
            <a:ext cx="795320" cy="442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 anchorCtr="0"/>
          <a:lstStyle/>
          <a:p>
            <a:pPr algn="ctr"/>
            <a:r>
              <a:rPr lang="en-US" sz="967" dirty="0">
                <a:solidFill>
                  <a:schemeClr val="tx1"/>
                </a:solidFill>
              </a:rPr>
              <a:t>Bonus Box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D9E2E9B-F128-4255-94C7-AD8428B3318E}"/>
              </a:ext>
            </a:extLst>
          </p:cNvPr>
          <p:cNvSpPr/>
          <p:nvPr userDrawn="1"/>
        </p:nvSpPr>
        <p:spPr>
          <a:xfrm>
            <a:off x="2092188" y="66044"/>
            <a:ext cx="981748" cy="257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 anchorCtr="0">
            <a:spAutoFit/>
          </a:bodyPr>
          <a:lstStyle/>
          <a:p>
            <a:pPr algn="l"/>
            <a:r>
              <a:rPr lang="en-US" sz="1075" b="1" dirty="0">
                <a:solidFill>
                  <a:schemeClr val="tx1"/>
                </a:solidFill>
              </a:rPr>
              <a:t>Team Name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37D261-4393-4F26-876A-D325EB3E9AC8}"/>
              </a:ext>
            </a:extLst>
          </p:cNvPr>
          <p:cNvCxnSpPr/>
          <p:nvPr userDrawn="1"/>
        </p:nvCxnSpPr>
        <p:spPr>
          <a:xfrm>
            <a:off x="3074047" y="288189"/>
            <a:ext cx="44680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Content Placeholder 5">
            <a:extLst>
              <a:ext uri="{FF2B5EF4-FFF2-40B4-BE49-F238E27FC236}">
                <a16:creationId xmlns:a16="http://schemas.microsoft.com/office/drawing/2014/main" id="{B5323DFE-A2D4-4E09-8C1D-AF5396718E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205" y="161144"/>
            <a:ext cx="1224580" cy="71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80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92489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27A3DE90-E1D0-49E4-8E30-81B1095568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233" y="371712"/>
            <a:ext cx="1224580" cy="716464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E4F231-230E-4B1A-B59A-7B1853BC77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21569" y="790782"/>
            <a:ext cx="7032743" cy="462386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  <a:lvl2pPr marL="433695" indent="0" algn="ctr">
              <a:buNone/>
              <a:defRPr/>
            </a:lvl2pPr>
            <a:lvl3pPr marL="867391" indent="0" algn="ctr">
              <a:buNone/>
              <a:defRPr/>
            </a:lvl3pPr>
            <a:lvl4pPr marL="1301086" indent="0" algn="ctr">
              <a:buNone/>
              <a:defRPr/>
            </a:lvl4pPr>
            <a:lvl5pPr marL="1734782" indent="0" algn="ctr">
              <a:buNone/>
              <a:defRPr/>
            </a:lvl5pPr>
          </a:lstStyle>
          <a:p>
            <a:pPr lvl="0"/>
            <a:r>
              <a:rPr lang="en-US" dirty="0"/>
              <a:t>Instructions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82ED77-9AEE-4AF4-9225-719E8BF61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569" y="413777"/>
            <a:ext cx="6986664" cy="346586"/>
          </a:xfrm>
        </p:spPr>
        <p:txBody>
          <a:bodyPr>
            <a:noAutofit/>
          </a:bodyPr>
          <a:lstStyle>
            <a:lvl1pPr>
              <a:defRPr sz="2150" u="none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76C0A0D-E354-4E8C-B4A0-7ADF75E3E4CD}"/>
              </a:ext>
            </a:extLst>
          </p:cNvPr>
          <p:cNvSpPr/>
          <p:nvPr userDrawn="1"/>
        </p:nvSpPr>
        <p:spPr>
          <a:xfrm>
            <a:off x="375321" y="433371"/>
            <a:ext cx="795320" cy="4427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 anchorCtr="0"/>
          <a:lstStyle/>
          <a:p>
            <a:pPr algn="ctr"/>
            <a:r>
              <a:rPr lang="en-US" sz="967" dirty="0">
                <a:solidFill>
                  <a:schemeClr val="tx1"/>
                </a:solidFill>
              </a:rPr>
              <a:t>Bonus Box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D9E2E9B-F128-4255-94C7-AD8428B3318E}"/>
              </a:ext>
            </a:extLst>
          </p:cNvPr>
          <p:cNvSpPr/>
          <p:nvPr userDrawn="1"/>
        </p:nvSpPr>
        <p:spPr>
          <a:xfrm>
            <a:off x="2092188" y="66044"/>
            <a:ext cx="981748" cy="257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t" anchorCtr="0">
            <a:spAutoFit/>
          </a:bodyPr>
          <a:lstStyle/>
          <a:p>
            <a:pPr algn="l"/>
            <a:r>
              <a:rPr lang="en-US" sz="1075" b="1" dirty="0">
                <a:solidFill>
                  <a:schemeClr val="tx1"/>
                </a:solidFill>
              </a:rPr>
              <a:t>Team Name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F37D261-4393-4F26-876A-D325EB3E9AC8}"/>
              </a:ext>
            </a:extLst>
          </p:cNvPr>
          <p:cNvCxnSpPr/>
          <p:nvPr userDrawn="1"/>
        </p:nvCxnSpPr>
        <p:spPr>
          <a:xfrm>
            <a:off x="3074047" y="288189"/>
            <a:ext cx="44680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266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3BE00FF-510E-4F7D-8143-DBF449742E3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20370885"/>
              </p:ext>
            </p:extLst>
          </p:nvPr>
        </p:nvGraphicFramePr>
        <p:xfrm>
          <a:off x="1" y="652151"/>
          <a:ext cx="9405256" cy="6795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7724">
                  <a:extLst>
                    <a:ext uri="{9D8B030D-6E8A-4147-A177-3AD203B41FA5}">
                      <a16:colId xmlns:a16="http://schemas.microsoft.com/office/drawing/2014/main" val="899456684"/>
                    </a:ext>
                  </a:extLst>
                </a:gridCol>
                <a:gridCol w="8797532">
                  <a:extLst>
                    <a:ext uri="{9D8B030D-6E8A-4147-A177-3AD203B41FA5}">
                      <a16:colId xmlns:a16="http://schemas.microsoft.com/office/drawing/2014/main" val="1285169186"/>
                    </a:ext>
                  </a:extLst>
                </a:gridCol>
              </a:tblGrid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b="0" dirty="0">
                          <a:solidFill>
                            <a:srgbClr val="000000"/>
                          </a:solidFill>
                        </a:rPr>
                        <a:t>1.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0714232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2.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6232031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3.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6479241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4.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028259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5.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312812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6.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7291443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7.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4791844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8.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9698970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9.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0135422"/>
                  </a:ext>
                </a:extLst>
              </a:tr>
              <a:tr h="67955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00"/>
                          </a:solidFill>
                        </a:rPr>
                        <a:t>10.</a:t>
                      </a:r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469254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16F5BFF-D7E1-40A6-9260-21522111BDB8}"/>
              </a:ext>
            </a:extLst>
          </p:cNvPr>
          <p:cNvSpPr txBox="1"/>
          <p:nvPr userDrawn="1"/>
        </p:nvSpPr>
        <p:spPr>
          <a:xfrm>
            <a:off x="3331544" y="9625"/>
            <a:ext cx="316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Music Round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73EBA4-EF5B-42DA-A3B4-7B4AC5455F0A}"/>
              </a:ext>
            </a:extLst>
          </p:cNvPr>
          <p:cNvSpPr txBox="1"/>
          <p:nvPr userDrawn="1"/>
        </p:nvSpPr>
        <p:spPr>
          <a:xfrm>
            <a:off x="3779171" y="346277"/>
            <a:ext cx="2259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Name of the Song and Artist</a:t>
            </a:r>
          </a:p>
        </p:txBody>
      </p:sp>
    </p:spTree>
    <p:extLst>
      <p:ext uri="{BB962C8B-B14F-4D97-AF65-F5344CB8AC3E}">
        <p14:creationId xmlns:p14="http://schemas.microsoft.com/office/powerpoint/2010/main" val="4197418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8747823-AC2C-4DE2-8BDC-826AF04F1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52550"/>
            <a:ext cx="9829800" cy="71198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CED6E-1E9A-4EB4-8B30-95A2B1D7D79F}"/>
              </a:ext>
            </a:extLst>
          </p:cNvPr>
          <p:cNvSpPr txBox="1"/>
          <p:nvPr userDrawn="1"/>
        </p:nvSpPr>
        <p:spPr>
          <a:xfrm>
            <a:off x="3331544" y="9625"/>
            <a:ext cx="316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Bonus Round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47B103-B9A8-4699-9BA3-0855170285DD}"/>
              </a:ext>
            </a:extLst>
          </p:cNvPr>
          <p:cNvSpPr txBox="1"/>
          <p:nvPr userDrawn="1"/>
        </p:nvSpPr>
        <p:spPr>
          <a:xfrm>
            <a:off x="-12024" y="346277"/>
            <a:ext cx="9841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200" dirty="0"/>
              <a:t>(Host Instructions: Tell your teams that all 10 questions will be asked. They are to answer only 5. Each correct answer is worth 50 points.)</a:t>
            </a:r>
          </a:p>
        </p:txBody>
      </p:sp>
    </p:spTree>
    <p:extLst>
      <p:ext uri="{BB962C8B-B14F-4D97-AF65-F5344CB8AC3E}">
        <p14:creationId xmlns:p14="http://schemas.microsoft.com/office/powerpoint/2010/main" val="3879788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679" y="1937705"/>
            <a:ext cx="8478203" cy="3233102"/>
          </a:xfrm>
        </p:spPr>
        <p:txBody>
          <a:bodyPr anchor="b"/>
          <a:lstStyle>
            <a:lvl1pPr>
              <a:defRPr sz="64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679" y="5201393"/>
            <a:ext cx="8478203" cy="1700212"/>
          </a:xfrm>
        </p:spPr>
        <p:txBody>
          <a:bodyPr/>
          <a:lstStyle>
            <a:lvl1pPr marL="0" indent="0">
              <a:buNone/>
              <a:defRPr sz="2580">
                <a:solidFill>
                  <a:schemeClr val="tx1"/>
                </a:solidFill>
              </a:defRPr>
            </a:lvl1pPr>
            <a:lvl2pPr marL="491490" indent="0">
              <a:buNone/>
              <a:defRPr sz="2150">
                <a:solidFill>
                  <a:schemeClr val="tx1">
                    <a:tint val="75000"/>
                  </a:schemeClr>
                </a:solidFill>
              </a:defRPr>
            </a:lvl2pPr>
            <a:lvl3pPr marL="982980" indent="0">
              <a:buNone/>
              <a:defRPr sz="1935">
                <a:solidFill>
                  <a:schemeClr val="tx1">
                    <a:tint val="75000"/>
                  </a:schemeClr>
                </a:solidFill>
              </a:defRPr>
            </a:lvl3pPr>
            <a:lvl4pPr marL="147447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4pPr>
            <a:lvl5pPr marL="196596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5pPr>
            <a:lvl6pPr marL="245745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6pPr>
            <a:lvl7pPr marL="294894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7pPr>
            <a:lvl8pPr marL="344043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8pPr>
            <a:lvl9pPr marL="3931920" indent="0">
              <a:buNone/>
              <a:defRPr sz="1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18605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sw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31332"/>
            <a:ext cx="4838700" cy="4458758"/>
          </a:xfrm>
          <a:ln>
            <a:solidFill>
              <a:schemeClr val="tx1"/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6336" y="1131332"/>
            <a:ext cx="4838700" cy="4458758"/>
          </a:xfrm>
          <a:ln>
            <a:solidFill>
              <a:schemeClr val="tx1"/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322C69-F5D4-4B70-95F9-6755B9FB5F92}"/>
              </a:ext>
            </a:extLst>
          </p:cNvPr>
          <p:cNvSpPr txBox="1"/>
          <p:nvPr userDrawn="1"/>
        </p:nvSpPr>
        <p:spPr>
          <a:xfrm>
            <a:off x="3331544" y="9625"/>
            <a:ext cx="3166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u="sng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Answer Sheet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D7137F-36C7-45EB-88DD-610AB49446E8}"/>
              </a:ext>
            </a:extLst>
          </p:cNvPr>
          <p:cNvSpPr txBox="1"/>
          <p:nvPr userDrawn="1"/>
        </p:nvSpPr>
        <p:spPr>
          <a:xfrm>
            <a:off x="0" y="762000"/>
            <a:ext cx="483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 Trivia Answers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757DCD-E157-446F-B706-A838B66CF448}"/>
              </a:ext>
            </a:extLst>
          </p:cNvPr>
          <p:cNvSpPr txBox="1"/>
          <p:nvPr userDrawn="1"/>
        </p:nvSpPr>
        <p:spPr>
          <a:xfrm>
            <a:off x="4976336" y="762000"/>
            <a:ext cx="483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Puzzle Trivia Answers</a:t>
            </a:r>
          </a:p>
        </p:txBody>
      </p:sp>
    </p:spTree>
    <p:extLst>
      <p:ext uri="{BB962C8B-B14F-4D97-AF65-F5344CB8AC3E}">
        <p14:creationId xmlns:p14="http://schemas.microsoft.com/office/powerpoint/2010/main" val="2417956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079" y="413810"/>
            <a:ext cx="8478203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080" y="1905318"/>
            <a:ext cx="4158466" cy="933767"/>
          </a:xfrm>
        </p:spPr>
        <p:txBody>
          <a:bodyPr anchor="b"/>
          <a:lstStyle>
            <a:lvl1pPr marL="0" indent="0">
              <a:buNone/>
              <a:defRPr sz="2580" b="1"/>
            </a:lvl1pPr>
            <a:lvl2pPr marL="491490" indent="0">
              <a:buNone/>
              <a:defRPr sz="2150" b="1"/>
            </a:lvl2pPr>
            <a:lvl3pPr marL="982980" indent="0">
              <a:buNone/>
              <a:defRPr sz="1935" b="1"/>
            </a:lvl3pPr>
            <a:lvl4pPr marL="1474470" indent="0">
              <a:buNone/>
              <a:defRPr sz="1720" b="1"/>
            </a:lvl4pPr>
            <a:lvl5pPr marL="1965960" indent="0">
              <a:buNone/>
              <a:defRPr sz="1720" b="1"/>
            </a:lvl5pPr>
            <a:lvl6pPr marL="2457450" indent="0">
              <a:buNone/>
              <a:defRPr sz="1720" b="1"/>
            </a:lvl6pPr>
            <a:lvl7pPr marL="2948940" indent="0">
              <a:buNone/>
              <a:defRPr sz="1720" b="1"/>
            </a:lvl7pPr>
            <a:lvl8pPr marL="3440430" indent="0">
              <a:buNone/>
              <a:defRPr sz="1720" b="1"/>
            </a:lvl8pPr>
            <a:lvl9pPr marL="3931920" indent="0">
              <a:buNone/>
              <a:defRPr sz="1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080" y="2839085"/>
            <a:ext cx="4158466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6337" y="1905318"/>
            <a:ext cx="4178945" cy="933767"/>
          </a:xfrm>
        </p:spPr>
        <p:txBody>
          <a:bodyPr anchor="b"/>
          <a:lstStyle>
            <a:lvl1pPr marL="0" indent="0">
              <a:buNone/>
              <a:defRPr sz="2580" b="1"/>
            </a:lvl1pPr>
            <a:lvl2pPr marL="491490" indent="0">
              <a:buNone/>
              <a:defRPr sz="2150" b="1"/>
            </a:lvl2pPr>
            <a:lvl3pPr marL="982980" indent="0">
              <a:buNone/>
              <a:defRPr sz="1935" b="1"/>
            </a:lvl3pPr>
            <a:lvl4pPr marL="1474470" indent="0">
              <a:buNone/>
              <a:defRPr sz="1720" b="1"/>
            </a:lvl4pPr>
            <a:lvl5pPr marL="1965960" indent="0">
              <a:buNone/>
              <a:defRPr sz="1720" b="1"/>
            </a:lvl5pPr>
            <a:lvl6pPr marL="2457450" indent="0">
              <a:buNone/>
              <a:defRPr sz="1720" b="1"/>
            </a:lvl6pPr>
            <a:lvl7pPr marL="2948940" indent="0">
              <a:buNone/>
              <a:defRPr sz="1720" b="1"/>
            </a:lvl7pPr>
            <a:lvl8pPr marL="3440430" indent="0">
              <a:buNone/>
              <a:defRPr sz="1720" b="1"/>
            </a:lvl8pPr>
            <a:lvl9pPr marL="3931920" indent="0">
              <a:buNone/>
              <a:defRPr sz="17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6337" y="2839085"/>
            <a:ext cx="4178945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36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75799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C2324A61-6033-4C12-AE2A-A81123E17395}" type="datetimeFigureOut">
              <a:rPr lang="en-US" smtClean="0"/>
              <a:t>4/20/2024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56121" y="7203865"/>
            <a:ext cx="3317558" cy="41380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942296" y="7203865"/>
            <a:ext cx="2211705" cy="413808"/>
          </a:xfrm>
          <a:prstGeom prst="rect">
            <a:avLst/>
          </a:prstGeom>
        </p:spPr>
        <p:txBody>
          <a:bodyPr/>
          <a:lstStyle/>
          <a:p>
            <a:fld id="{F6C5C1BA-65EC-452F-8857-B7A260448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9829800" cy="3465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346586"/>
            <a:ext cx="9829800" cy="7425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9259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76" r:id="rId2"/>
    <p:sldLayoutId id="2147483691" r:id="rId3"/>
    <p:sldLayoutId id="2147483689" r:id="rId4"/>
    <p:sldLayoutId id="2147483688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92" r:id="rId15"/>
    <p:sldLayoutId id="2147483693" r:id="rId16"/>
  </p:sldLayoutIdLst>
  <p:txStyles>
    <p:titleStyle>
      <a:lvl1pPr algn="ctr" defTabSz="982980" rtl="0" eaLnBrk="1" latinLnBrk="0" hangingPunct="1">
        <a:lnSpc>
          <a:spcPct val="90000"/>
        </a:lnSpc>
        <a:spcBef>
          <a:spcPct val="0"/>
        </a:spcBef>
        <a:buNone/>
        <a:defRPr sz="1400" b="1" u="sng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82980" rtl="0" eaLnBrk="1" latinLnBrk="0" hangingPunct="1">
        <a:lnSpc>
          <a:spcPct val="90000"/>
        </a:lnSpc>
        <a:spcBef>
          <a:spcPts val="1200"/>
        </a:spcBef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288925" indent="0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22872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2150" kern="1200">
          <a:solidFill>
            <a:schemeClr val="tx1"/>
          </a:solidFill>
          <a:latin typeface="+mn-lt"/>
          <a:ea typeface="+mn-ea"/>
          <a:cs typeface="+mn-cs"/>
        </a:defRPr>
      </a:lvl3pPr>
      <a:lvl4pPr marL="172021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4pPr>
      <a:lvl5pPr marL="221170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5pPr>
      <a:lvl6pPr marL="270319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6pPr>
      <a:lvl7pPr marL="319468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7pPr>
      <a:lvl8pPr marL="368617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8pPr>
      <a:lvl9pPr marL="4177665" indent="-245745" algn="l" defTabSz="982980" rtl="0" eaLnBrk="1" latinLnBrk="0" hangingPunct="1">
        <a:lnSpc>
          <a:spcPct val="90000"/>
        </a:lnSpc>
        <a:spcBef>
          <a:spcPts val="538"/>
        </a:spcBef>
        <a:buFont typeface="Arial" panose="020B0604020202020204" pitchFamily="34" charset="0"/>
        <a:buChar char="•"/>
        <a:defRPr sz="19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1pPr>
      <a:lvl2pPr marL="49149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2pPr>
      <a:lvl3pPr marL="98298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3pPr>
      <a:lvl4pPr marL="147447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4pPr>
      <a:lvl5pPr marL="196596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5pPr>
      <a:lvl6pPr marL="245745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6pPr>
      <a:lvl7pPr marL="294894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7pPr>
      <a:lvl8pPr marL="344043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8pPr>
      <a:lvl9pPr marL="3931920" algn="l" defTabSz="982980" rtl="0" eaLnBrk="1" latinLnBrk="0" hangingPunct="1">
        <a:defRPr sz="19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jpeg"/><Relationship Id="rId11" Type="http://schemas.openxmlformats.org/officeDocument/2006/relationships/image" Target="../media/image11.jpeg"/><Relationship Id="rId5" Type="http://schemas.openxmlformats.org/officeDocument/2006/relationships/image" Target="../media/image5.jpeg"/><Relationship Id="rId10" Type="http://schemas.openxmlformats.org/officeDocument/2006/relationships/image" Target="../media/image10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6AA5D8B-DF0D-4C9C-B30D-CC1691EB5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Artist &amp;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758091A-DDA4-438C-9AC0-0E6ADEE97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Game 018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00B087-4799-4FA5-98B1-D3C793009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Starship – Sara</a:t>
            </a:r>
          </a:p>
          <a:p>
            <a:r>
              <a:rPr lang="en-US" dirty="0"/>
              <a:t>Twenty One Pilots – Heathens</a:t>
            </a:r>
          </a:p>
          <a:p>
            <a:r>
              <a:rPr lang="en-US" dirty="0"/>
              <a:t>Icona Pop ft Charlie X – I Love It</a:t>
            </a:r>
          </a:p>
          <a:p>
            <a:r>
              <a:rPr lang="en-US" dirty="0"/>
              <a:t>Maxine </a:t>
            </a:r>
            <a:r>
              <a:rPr lang="en-US" dirty="0" err="1"/>
              <a:t>Nightengale</a:t>
            </a:r>
            <a:r>
              <a:rPr lang="en-US" dirty="0"/>
              <a:t> – Right Back Where We Started From</a:t>
            </a:r>
          </a:p>
          <a:p>
            <a:r>
              <a:rPr lang="en-US" dirty="0"/>
              <a:t>Natalie Merchant – Carnival</a:t>
            </a:r>
          </a:p>
          <a:p>
            <a:r>
              <a:rPr lang="en-US" dirty="0"/>
              <a:t>Styx – Show Me The Way</a:t>
            </a:r>
          </a:p>
          <a:p>
            <a:r>
              <a:rPr lang="en-US" dirty="0"/>
              <a:t>Quiet Riot – Cum On Feel The Noize</a:t>
            </a:r>
          </a:p>
          <a:p>
            <a:r>
              <a:rPr lang="en-US" dirty="0"/>
              <a:t>Frankie Valli – Grease</a:t>
            </a:r>
          </a:p>
          <a:p>
            <a:r>
              <a:rPr lang="en-US" dirty="0"/>
              <a:t>Dean Martin – Everybody Loves Somebody</a:t>
            </a:r>
          </a:p>
          <a:p>
            <a:r>
              <a:rPr lang="en-US" dirty="0"/>
              <a:t>Elle King – </a:t>
            </a:r>
            <a:r>
              <a:rPr lang="en-US" dirty="0" err="1"/>
              <a:t>Exs</a:t>
            </a:r>
            <a:r>
              <a:rPr lang="en-US" dirty="0"/>
              <a:t> &amp; Ohs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C4700E14-D19C-40D8-AE52-E99706983A29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811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Text Placeholder 1048">
            <a:extLst>
              <a:ext uri="{FF2B5EF4-FFF2-40B4-BE49-F238E27FC236}">
                <a16:creationId xmlns:a16="http://schemas.microsoft.com/office/drawing/2014/main" id="{4D41A806-95D6-42EC-9BC5-B67A28BFA7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Instructions: Identify the artist or group on the line under </a:t>
            </a:r>
            <a:r>
              <a:rPr lang="en-US"/>
              <a:t>each image</a:t>
            </a:r>
            <a:endParaRPr lang="en-US" dirty="0"/>
          </a:p>
        </p:txBody>
      </p:sp>
      <p:sp>
        <p:nvSpPr>
          <p:cNvPr id="1048" name="Title 1047">
            <a:extLst>
              <a:ext uri="{FF2B5EF4-FFF2-40B4-BE49-F238E27FC236}">
                <a16:creationId xmlns:a16="http://schemas.microsoft.com/office/drawing/2014/main" id="{03E6A4A1-AAB0-4E79-84F7-714EF72E6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Round</a:t>
            </a:r>
          </a:p>
        </p:txBody>
      </p:sp>
      <p:pic>
        <p:nvPicPr>
          <p:cNvPr id="2" name="Picture 26" descr="Folk Mainstay Gordon Lightfoot Dies At 84 - MusicRow.com">
            <a:extLst>
              <a:ext uri="{FF2B5EF4-FFF2-40B4-BE49-F238E27FC236}">
                <a16:creationId xmlns:a16="http://schemas.microsoft.com/office/drawing/2014/main" id="{2FA4128D-7F65-FE5C-2E72-7EB97A73ECE0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28" r="17637" b="20692"/>
          <a:stretch/>
        </p:blipFill>
        <p:spPr bwMode="auto">
          <a:xfrm>
            <a:off x="533400" y="968375"/>
            <a:ext cx="2039938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0" descr="The Revolution Will Be Unusual: Cyndi Lauper's “Girls Just Wanna Have Fun”  | by Sheila Moeschen | Fanfare">
            <a:extLst>
              <a:ext uri="{FF2B5EF4-FFF2-40B4-BE49-F238E27FC236}">
                <a16:creationId xmlns:a16="http://schemas.microsoft.com/office/drawing/2014/main" id="{6DCBBD1E-1077-96C9-F1C1-30BCC82F0D86}"/>
              </a:ext>
            </a:extLst>
          </p:cNvPr>
          <p:cNvPicPr>
            <a:picLocks noGrp="1" noChangeAspect="1" noChangeArrowheads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11" r="26019" b="15409"/>
          <a:stretch/>
        </p:blipFill>
        <p:spPr bwMode="auto">
          <a:xfrm>
            <a:off x="2870200" y="968375"/>
            <a:ext cx="2039938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8" descr="Disceulogy: Slayer – Mind Excerpt">
            <a:extLst>
              <a:ext uri="{FF2B5EF4-FFF2-40B4-BE49-F238E27FC236}">
                <a16:creationId xmlns:a16="http://schemas.microsoft.com/office/drawing/2014/main" id="{68C25137-FEFD-09E9-1ADC-FA15E1E97781}"/>
              </a:ext>
            </a:extLst>
          </p:cNvPr>
          <p:cNvPicPr>
            <a:picLocks noGrp="1" noChangeAspect="1" noChangeArrowheads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7" t="1990" r="15691" b="28937"/>
          <a:stretch/>
        </p:blipFill>
        <p:spPr bwMode="auto">
          <a:xfrm>
            <a:off x="5257800" y="968375"/>
            <a:ext cx="2039938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My Chemical Romance — A Retrospective | Culture | Critic Te Ārohi">
            <a:extLst>
              <a:ext uri="{FF2B5EF4-FFF2-40B4-BE49-F238E27FC236}">
                <a16:creationId xmlns:a16="http://schemas.microsoft.com/office/drawing/2014/main" id="{2CE7636D-78CF-D60F-27BC-3B13B3719E10}"/>
              </a:ext>
            </a:extLst>
          </p:cNvPr>
          <p:cNvPicPr>
            <a:picLocks noGrp="1" noChangeAspect="1" noChangeArrowheads="1"/>
          </p:cNvPicPr>
          <p:nvPr>
            <p:ph type="pic" sz="quarter" idx="18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7" r="20189" b="10531"/>
          <a:stretch/>
        </p:blipFill>
        <p:spPr bwMode="auto">
          <a:xfrm>
            <a:off x="7623175" y="968375"/>
            <a:ext cx="2039938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ho is Wiz Khalifa? – EDM NATIONS">
            <a:extLst>
              <a:ext uri="{FF2B5EF4-FFF2-40B4-BE49-F238E27FC236}">
                <a16:creationId xmlns:a16="http://schemas.microsoft.com/office/drawing/2014/main" id="{D8A9BE45-0872-B423-9F82-93764AE09426}"/>
              </a:ext>
            </a:extLst>
          </p:cNvPr>
          <p:cNvPicPr>
            <a:picLocks noGrp="1" noChangeAspect="1" noChangeArrowheads="1"/>
          </p:cNvPicPr>
          <p:nvPr>
            <p:ph type="pic" sz="quarter" idx="19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2" t="2250" r="11341" b="25303"/>
          <a:stretch/>
        </p:blipFill>
        <p:spPr bwMode="auto">
          <a:xfrm>
            <a:off x="311150" y="3257550"/>
            <a:ext cx="2924175" cy="192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8" descr="Before Easter After': Iconic Images of Patti Smith in the 1970s">
            <a:extLst>
              <a:ext uri="{FF2B5EF4-FFF2-40B4-BE49-F238E27FC236}">
                <a16:creationId xmlns:a16="http://schemas.microsoft.com/office/drawing/2014/main" id="{5FE18BCB-ECFC-147C-9887-25CED6A43C35}"/>
              </a:ext>
            </a:extLst>
          </p:cNvPr>
          <p:cNvPicPr>
            <a:picLocks noGrp="1" noChangeAspect="1" noChangeArrowheads="1"/>
          </p:cNvPicPr>
          <p:nvPr>
            <p:ph type="pic" sz="quarter" idx="20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7" t="359" r="14259" b="32495"/>
          <a:stretch/>
        </p:blipFill>
        <p:spPr bwMode="auto">
          <a:xfrm>
            <a:off x="3551238" y="3252788"/>
            <a:ext cx="2924175" cy="1928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2" descr="On 'Violator,' Depeche Mode Double-Crossed The 1980s And Won | GRAMMY.com">
            <a:extLst>
              <a:ext uri="{FF2B5EF4-FFF2-40B4-BE49-F238E27FC236}">
                <a16:creationId xmlns:a16="http://schemas.microsoft.com/office/drawing/2014/main" id="{83638624-D350-6A8E-764A-1A82631A4938}"/>
              </a:ext>
            </a:extLst>
          </p:cNvPr>
          <p:cNvPicPr>
            <a:picLocks noGrp="1" noChangeAspect="1" noChangeArrowheads="1"/>
          </p:cNvPicPr>
          <p:nvPr>
            <p:ph type="pic" sz="quarter" idx="21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5" t="9672" r="11836" b="37155"/>
          <a:stretch/>
        </p:blipFill>
        <p:spPr bwMode="auto">
          <a:xfrm>
            <a:off x="6770688" y="3248025"/>
            <a:ext cx="2925762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100 best covers: #66 Lenny Kravitz “American woman” – My (life in) music  lists">
            <a:extLst>
              <a:ext uri="{FF2B5EF4-FFF2-40B4-BE49-F238E27FC236}">
                <a16:creationId xmlns:a16="http://schemas.microsoft.com/office/drawing/2014/main" id="{471736CC-8FCF-B4DD-8DAF-0C3ECCA3A0F5}"/>
              </a:ext>
            </a:extLst>
          </p:cNvPr>
          <p:cNvPicPr>
            <a:picLocks noGrp="1" noChangeAspect="1" noChangeArrowheads="1"/>
          </p:cNvPicPr>
          <p:nvPr>
            <p:ph type="pic" sz="quarter" idx="22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1" r="14663" b="13037"/>
          <a:stretch/>
        </p:blipFill>
        <p:spPr bwMode="auto">
          <a:xfrm>
            <a:off x="311150" y="5556250"/>
            <a:ext cx="2924175" cy="192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Placeholder 12" descr="Sheryl Crow Album and Singles Chart History | Music Charts Archive">
            <a:extLst>
              <a:ext uri="{FF2B5EF4-FFF2-40B4-BE49-F238E27FC236}">
                <a16:creationId xmlns:a16="http://schemas.microsoft.com/office/drawing/2014/main" id="{E883BEEF-91CA-479C-0371-51DB7042EE4C}"/>
              </a:ext>
            </a:extLst>
          </p:cNvPr>
          <p:cNvPicPr>
            <a:picLocks noGrp="1" noChangeAspect="1" noChangeArrowheads="1"/>
          </p:cNvPicPr>
          <p:nvPr>
            <p:ph type="pic" sz="quarter" idx="23"/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8" b="30076"/>
          <a:stretch/>
        </p:blipFill>
        <p:spPr bwMode="auto">
          <a:xfrm>
            <a:off x="3551238" y="5526088"/>
            <a:ext cx="2924175" cy="192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 descr="Pink (singer) - Wikipedia">
            <a:extLst>
              <a:ext uri="{FF2B5EF4-FFF2-40B4-BE49-F238E27FC236}">
                <a16:creationId xmlns:a16="http://schemas.microsoft.com/office/drawing/2014/main" id="{ACEE4B74-0F93-4194-3BD7-D6818289D20D}"/>
              </a:ext>
            </a:extLst>
          </p:cNvPr>
          <p:cNvPicPr>
            <a:picLocks noGrp="1" noChangeAspect="1" noChangeArrowheads="1"/>
          </p:cNvPicPr>
          <p:nvPr>
            <p:ph type="pic" sz="quarter" idx="24"/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82" b="34278"/>
          <a:stretch/>
        </p:blipFill>
        <p:spPr bwMode="auto">
          <a:xfrm>
            <a:off x="6770688" y="5537200"/>
            <a:ext cx="2925762" cy="1928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34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187B56-F6B9-40F2-8812-D8B1761A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Decades</a:t>
            </a:r>
            <a:br>
              <a:rPr lang="en-US"/>
            </a:br>
            <a:r>
              <a:rPr lang="en-US" sz="1300" u="none">
                <a:solidFill>
                  <a:schemeClr val="tx1"/>
                </a:solidFill>
              </a:rPr>
              <a:t>In what decade was this version of the song originally released?</a:t>
            </a:r>
            <a:endParaRPr lang="en-US" sz="1300" u="none" dirty="0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541290-CA5D-4C69-B8E8-7D9691C9B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88723"/>
            <a:ext cx="9829800" cy="6130496"/>
          </a:xfrm>
        </p:spPr>
        <p:txBody>
          <a:bodyPr/>
          <a:lstStyle/>
          <a:p>
            <a:r>
              <a:rPr lang="en-US" dirty="0"/>
              <a:t>Bob Marley – One Love (1965)</a:t>
            </a:r>
          </a:p>
          <a:p>
            <a:r>
              <a:rPr lang="en-US" dirty="0"/>
              <a:t>Harry Styles – Watermelon Sugar (2019)</a:t>
            </a:r>
          </a:p>
          <a:p>
            <a:r>
              <a:rPr lang="en-US" dirty="0"/>
              <a:t>The Verve Pipe – The Freshman (1996)</a:t>
            </a:r>
          </a:p>
          <a:p>
            <a:r>
              <a:rPr lang="en-US" dirty="0" err="1"/>
              <a:t>Gonna</a:t>
            </a:r>
            <a:r>
              <a:rPr lang="en-US" dirty="0"/>
              <a:t> Fly Now (Rocky Theme) – Bill Conti (1976)</a:t>
            </a:r>
          </a:p>
          <a:p>
            <a:r>
              <a:rPr lang="en-US" dirty="0" err="1"/>
              <a:t>Wreckx</a:t>
            </a:r>
            <a:r>
              <a:rPr lang="en-US" dirty="0"/>
              <a:t>-n-Effect – Rump Shaker (1992)</a:t>
            </a:r>
          </a:p>
          <a:p>
            <a:r>
              <a:rPr lang="en-US" dirty="0"/>
              <a:t>Samantha Fox – Naughty Girls Need Love Too (1987)</a:t>
            </a:r>
          </a:p>
          <a:p>
            <a:r>
              <a:rPr lang="en-US" dirty="0" err="1"/>
              <a:t>Marren</a:t>
            </a:r>
            <a:r>
              <a:rPr lang="en-US" dirty="0"/>
              <a:t> Morris – Them Bones (2019)</a:t>
            </a:r>
          </a:p>
          <a:p>
            <a:r>
              <a:rPr lang="en-US" dirty="0" err="1"/>
              <a:t>Blondi</a:t>
            </a:r>
            <a:r>
              <a:rPr lang="en-US" dirty="0"/>
              <a:t> – Rapture (1980)</a:t>
            </a:r>
          </a:p>
          <a:p>
            <a:r>
              <a:rPr lang="en-US" dirty="0"/>
              <a:t>The Hollies – Long Cool Woman In A Black Dress (1972)</a:t>
            </a:r>
          </a:p>
          <a:p>
            <a:r>
              <a:rPr lang="en-US" dirty="0"/>
              <a:t>50 Cent – Disco Inferno (2004)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639225C-D713-4AB2-B7F4-006C5304890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0" y="7065804"/>
            <a:ext cx="9829800" cy="706595"/>
          </a:xfrm>
        </p:spPr>
        <p:txBody>
          <a:bodyPr/>
          <a:lstStyle/>
          <a:p>
            <a:r>
              <a:rPr lang="en-US" dirty="0"/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3130268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187B56-F6B9-40F2-8812-D8B1761A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Knowledge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541290-CA5D-4C69-B8E8-7D9691C9B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voices of </a:t>
            </a:r>
            <a:r>
              <a:rPr lang="en-US" dirty="0" err="1"/>
              <a:t>Franki</a:t>
            </a:r>
            <a:r>
              <a:rPr lang="en-US" dirty="0"/>
              <a:t> Valli, Luciano Pavarotti, and Sam Smith all fall within what vocal range, the highest male range within the modal register? </a:t>
            </a:r>
            <a:r>
              <a:rPr lang="en-US" b="1" dirty="0"/>
              <a:t>Tenor</a:t>
            </a:r>
            <a:endParaRPr lang="en-US" dirty="0"/>
          </a:p>
          <a:p>
            <a:r>
              <a:rPr lang="en-US" dirty="0"/>
              <a:t>In 2020, what founder of the </a:t>
            </a:r>
            <a:r>
              <a:rPr lang="en-US" i="1" dirty="0"/>
              <a:t>Parliament-Funkadelic</a:t>
            </a:r>
            <a:r>
              <a:rPr lang="en-US" dirty="0"/>
              <a:t> collective competed in Season 8 of </a:t>
            </a:r>
            <a:r>
              <a:rPr lang="en-US" i="1" dirty="0"/>
              <a:t>The Masked Singer </a:t>
            </a:r>
            <a:r>
              <a:rPr lang="en-US" dirty="0"/>
              <a:t>before being eliminated on “Hall of Fame Night”? </a:t>
            </a:r>
            <a:r>
              <a:rPr lang="en-US" b="1" dirty="0"/>
              <a:t>George Clinton</a:t>
            </a:r>
            <a:endParaRPr lang="en-US" dirty="0"/>
          </a:p>
          <a:p>
            <a:r>
              <a:rPr lang="en-US" dirty="0"/>
              <a:t>What 1984 duet by a former member of </a:t>
            </a:r>
            <a:r>
              <a:rPr lang="en-US" i="1" dirty="0"/>
              <a:t>Genesis</a:t>
            </a:r>
            <a:r>
              <a:rPr lang="en-US" dirty="0"/>
              <a:t> and a former member of </a:t>
            </a:r>
            <a:r>
              <a:rPr lang="en-US" i="1" dirty="0"/>
              <a:t>Earth, Wind &amp; Fire </a:t>
            </a:r>
            <a:r>
              <a:rPr lang="en-US" dirty="0"/>
              <a:t>appeared on both their solo albums, was a #1 hit in several countries, and sold over a million copies in the U.S.? </a:t>
            </a:r>
            <a:r>
              <a:rPr lang="en-US" b="1" i="1" dirty="0"/>
              <a:t>Easy Lover </a:t>
            </a:r>
            <a:r>
              <a:rPr lang="en-US" b="1" dirty="0"/>
              <a:t>(Phil Collins from </a:t>
            </a:r>
            <a:r>
              <a:rPr lang="en-US" b="1" i="1" dirty="0"/>
              <a:t>Genesis</a:t>
            </a:r>
            <a:r>
              <a:rPr lang="en-US" b="1" dirty="0"/>
              <a:t> and Philip Bailey from </a:t>
            </a:r>
            <a:r>
              <a:rPr lang="en-US" b="1" i="1" dirty="0"/>
              <a:t>Earth, Wind &amp; Fire</a:t>
            </a:r>
            <a:r>
              <a:rPr lang="en-US" b="1" dirty="0"/>
              <a:t>)</a:t>
            </a:r>
            <a:endParaRPr lang="en-US" dirty="0"/>
          </a:p>
          <a:p>
            <a:r>
              <a:rPr lang="en-US" dirty="0"/>
              <a:t>The doodle of a modified smiley face with X’s for eyes, a </a:t>
            </a:r>
            <a:r>
              <a:rPr lang="en-US" dirty="0" err="1"/>
              <a:t>wobby</a:t>
            </a:r>
            <a:r>
              <a:rPr lang="en-US" dirty="0"/>
              <a:t> smile, and a tongue hanging out is one of the most enduring images of what band’s career, adorning t-shirts, mugs, koozies, key rings and many other items? </a:t>
            </a:r>
            <a:r>
              <a:rPr lang="en-US" b="1" i="1" dirty="0"/>
              <a:t>Nirvana’s</a:t>
            </a:r>
          </a:p>
          <a:p>
            <a:r>
              <a:rPr lang="en-US" dirty="0"/>
              <a:t>Which </a:t>
            </a:r>
            <a:r>
              <a:rPr lang="en-US" i="1" dirty="0"/>
              <a:t>Star Search, Mickey Mouse Club, and </a:t>
            </a:r>
            <a:r>
              <a:rPr lang="en-US" dirty="0"/>
              <a:t>boy band</a:t>
            </a:r>
            <a:r>
              <a:rPr lang="en-US" i="1" dirty="0"/>
              <a:t> </a:t>
            </a:r>
            <a:r>
              <a:rPr lang="en-US" dirty="0"/>
              <a:t>alum has Billboard named “the best-performing male solo artist in the history of the </a:t>
            </a:r>
            <a:r>
              <a:rPr lang="en-US" i="1" dirty="0"/>
              <a:t>Mainstream Top 40”</a:t>
            </a:r>
            <a:r>
              <a:rPr lang="en-US" dirty="0"/>
              <a:t>? </a:t>
            </a:r>
            <a:r>
              <a:rPr lang="en-US" b="1" dirty="0"/>
              <a:t>Justin Timberlake</a:t>
            </a:r>
            <a:endParaRPr lang="en-US" dirty="0"/>
          </a:p>
          <a:p>
            <a:r>
              <a:rPr lang="en-US" dirty="0"/>
              <a:t>What is the term for the type of musical in which most of the songs are already well-known and popular, as opposed to a standard musical, whose music is original to the show? </a:t>
            </a:r>
            <a:r>
              <a:rPr lang="en-US" b="1" dirty="0"/>
              <a:t>Jukebox musical</a:t>
            </a:r>
            <a:endParaRPr lang="en-US" dirty="0"/>
          </a:p>
          <a:p>
            <a:r>
              <a:rPr lang="en-US" i="1" dirty="0"/>
              <a:t>Love Hangover </a:t>
            </a:r>
            <a:r>
              <a:rPr lang="en-US" dirty="0"/>
              <a:t>was a 1976 #1 solo hit on the Billboard Hot 100 and Hot Selling Soul Singles for what legendary singer, whose career began with two other women in Detroit in 1959? </a:t>
            </a:r>
            <a:r>
              <a:rPr lang="en-US" b="1" dirty="0"/>
              <a:t>Diana Ross (from </a:t>
            </a:r>
            <a:r>
              <a:rPr lang="en-US" b="1" i="1" dirty="0"/>
              <a:t>The Supremes</a:t>
            </a:r>
            <a:r>
              <a:rPr lang="en-US" b="1" dirty="0"/>
              <a:t>)</a:t>
            </a:r>
          </a:p>
          <a:p>
            <a:r>
              <a:rPr lang="en-US" dirty="0"/>
              <a:t>What are the first and last names of two of MTV’s five original VJs? </a:t>
            </a:r>
            <a:r>
              <a:rPr lang="en-US" b="1" dirty="0"/>
              <a:t>Nina Blackwood, Mark Goodman, Alan Hunter, JJ Jackson, Martha Quinn</a:t>
            </a:r>
            <a:endParaRPr lang="en-US" dirty="0"/>
          </a:p>
          <a:p>
            <a:r>
              <a:rPr lang="en-US" dirty="0"/>
              <a:t>Name the only single released from comedian Denis Leary’s 1993 album </a:t>
            </a:r>
            <a:r>
              <a:rPr lang="en-US" i="1" dirty="0"/>
              <a:t>No Cure for Cancer. </a:t>
            </a:r>
            <a:r>
              <a:rPr lang="en-US" b="1" i="1" dirty="0"/>
              <a:t>Asshole</a:t>
            </a:r>
            <a:endParaRPr lang="en-US" dirty="0"/>
          </a:p>
          <a:p>
            <a:r>
              <a:rPr lang="en-US" dirty="0"/>
              <a:t>From what band’s 2003 album </a:t>
            </a:r>
            <a:r>
              <a:rPr lang="en-US" i="1" dirty="0"/>
              <a:t>My Private Nation</a:t>
            </a:r>
            <a:r>
              <a:rPr lang="en-US" dirty="0"/>
              <a:t> did the song </a:t>
            </a:r>
            <a:r>
              <a:rPr lang="en-US" i="1" dirty="0"/>
              <a:t>Calling All Angels </a:t>
            </a:r>
            <a:r>
              <a:rPr lang="en-US" dirty="0"/>
              <a:t>become their third Top 20 hit? </a:t>
            </a:r>
            <a:r>
              <a:rPr lang="en-US" b="1" i="1" dirty="0"/>
              <a:t>Train</a:t>
            </a:r>
            <a:endParaRPr lang="en-US" i="1" dirty="0"/>
          </a:p>
          <a:p>
            <a:endParaRPr lang="en-US" b="1" i="1" dirty="0"/>
          </a:p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639225C-D713-4AB2-B7F4-006C5304890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0" y="7065804"/>
            <a:ext cx="9829800" cy="706595"/>
          </a:xfrm>
        </p:spPr>
        <p:txBody>
          <a:bodyPr/>
          <a:lstStyle/>
          <a:p>
            <a:r>
              <a:rPr lang="en-US" dirty="0"/>
              <a:t>Widely considered to be one of the most influential works of the 20</a:t>
            </a:r>
            <a:r>
              <a:rPr lang="en-US" baseline="30000" dirty="0"/>
              <a:t>th</a:t>
            </a:r>
            <a:r>
              <a:rPr lang="en-US" dirty="0"/>
              <a:t> century, Igor </a:t>
            </a:r>
            <a:r>
              <a:rPr lang="en-US" dirty="0" err="1"/>
              <a:t>Stravinksy’s</a:t>
            </a:r>
            <a:r>
              <a:rPr lang="en-US" dirty="0"/>
              <a:t> </a:t>
            </a:r>
            <a:r>
              <a:rPr lang="en-US" dirty="0" err="1"/>
              <a:t>avant-guarde</a:t>
            </a:r>
            <a:r>
              <a:rPr lang="en-US" dirty="0"/>
              <a:t> ballet and orchestral work </a:t>
            </a:r>
            <a:r>
              <a:rPr lang="en-US" i="1" dirty="0"/>
              <a:t>The Rite of Spring </a:t>
            </a:r>
            <a:r>
              <a:rPr lang="en-US" dirty="0"/>
              <a:t>caused a ”near-riot” reaction when it was first performed in 1913 in France . How many minutes long is </a:t>
            </a:r>
            <a:r>
              <a:rPr lang="en-US" i="1" dirty="0"/>
              <a:t>The Rite of Spring</a:t>
            </a:r>
            <a:r>
              <a:rPr lang="en-US" dirty="0"/>
              <a:t>? </a:t>
            </a:r>
            <a:r>
              <a:rPr lang="en-US" b="1" dirty="0"/>
              <a:t>35 minutes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99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0021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AB4CB-922F-494C-9F06-DE84445793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Gordon Lightfoot</a:t>
            </a:r>
          </a:p>
          <a:p>
            <a:r>
              <a:rPr lang="en-US" dirty="0"/>
              <a:t>Cyndi Lauper</a:t>
            </a:r>
          </a:p>
          <a:p>
            <a:r>
              <a:rPr lang="en-US" dirty="0"/>
              <a:t>Slayer</a:t>
            </a:r>
          </a:p>
          <a:p>
            <a:r>
              <a:rPr lang="en-US" dirty="0"/>
              <a:t>My Chemical Romance</a:t>
            </a:r>
          </a:p>
          <a:p>
            <a:r>
              <a:rPr lang="en-US" dirty="0"/>
              <a:t>Wiz Khalifa</a:t>
            </a:r>
          </a:p>
          <a:p>
            <a:r>
              <a:rPr lang="en-US" dirty="0"/>
              <a:t>Patti Smith</a:t>
            </a:r>
          </a:p>
          <a:p>
            <a:r>
              <a:rPr lang="en-US" dirty="0"/>
              <a:t>Depeche Mode</a:t>
            </a:r>
          </a:p>
          <a:p>
            <a:r>
              <a:rPr lang="en-US" dirty="0"/>
              <a:t>Lenny Kravitz</a:t>
            </a:r>
          </a:p>
          <a:p>
            <a:r>
              <a:rPr lang="en-US" dirty="0"/>
              <a:t>Sheryl Crow</a:t>
            </a:r>
          </a:p>
          <a:p>
            <a:r>
              <a:rPr lang="en-US" dirty="0" err="1"/>
              <a:t>P!nk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B93DA4-B7D4-4565-9D9E-DBBE3796A3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02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432</TotalTime>
  <Words>615</Words>
  <Application>Microsoft Office PowerPoint</Application>
  <PresentationFormat>Custom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Times New Roman</vt:lpstr>
      <vt:lpstr>Office Theme</vt:lpstr>
      <vt:lpstr>Name Artist &amp; Title</vt:lpstr>
      <vt:lpstr>Picture Round</vt:lpstr>
      <vt:lpstr>Decades In what decade was this version of the song originally released?</vt:lpstr>
      <vt:lpstr>General Knowledge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Rick Lataille</dc:creator>
  <cp:lastModifiedBy>Rick Lataille</cp:lastModifiedBy>
  <cp:revision>47</cp:revision>
  <cp:lastPrinted>2017-06-08T19:38:57Z</cp:lastPrinted>
  <dcterms:created xsi:type="dcterms:W3CDTF">2017-06-07T19:20:07Z</dcterms:created>
  <dcterms:modified xsi:type="dcterms:W3CDTF">2024-04-20T16:51:08Z</dcterms:modified>
</cp:coreProperties>
</file>

<file path=docProps/thumbnail.jpeg>
</file>